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68" r:id="rId3"/>
    <p:sldId id="266" r:id="rId4"/>
    <p:sldId id="263" r:id="rId5"/>
    <p:sldId id="269" r:id="rId6"/>
    <p:sldId id="267" r:id="rId7"/>
  </p:sldIdLst>
  <p:sldSz cx="9144000" cy="6858000" type="screen4x3"/>
  <p:notesSz cx="6797675" cy="987425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639" autoAdjust="0"/>
  </p:normalViewPr>
  <p:slideViewPr>
    <p:cSldViewPr>
      <p:cViewPr>
        <p:scale>
          <a:sx n="100" d="100"/>
          <a:sy n="100" d="100"/>
        </p:scale>
        <p:origin x="-294" y="-27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A1D480-E752-43C6-8216-87D997A49B1E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15462B-B509-478E-9AE4-F832136872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0187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68BDA3-6F47-427E-902F-DBC5B77358FF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C1BF0F-9088-4AA0-9A8A-1E7CB907CE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60577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F9006-A697-4BAF-9AF9-C9BCFF157FB7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388E24-7250-4E80-84E2-46E349C9728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5254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890A7A-FD97-48F2-9139-22783FBEAA51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7672F1-6817-4BAE-A228-0B87F54B17B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02202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06CA15-03A9-445F-8272-8AE73E57B724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70AF8F-A0C6-4BCE-BC8E-14C254B85D5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80087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01DC4A-B5DA-48BF-B670-4FEC613BD116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3FC646-A574-4FC2-A1AD-9D28DD567B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344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63D35D-BD18-4B1C-84CF-E44747E99CDC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DECAD0-ED74-4564-82F8-F0814407C6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016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A20E77-4EF4-4D74-AB44-0277B6C08CFF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94F89E-3F22-4777-B8C8-0F5D5A3460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6654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28E74B-835F-40C6-8E1A-32A03D223FE9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E36DB6-9366-47DC-8348-6D0C45BEFBA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2895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96E3F2-8683-416D-988B-F27C0C0A7478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C05F57-3E17-4D9E-8553-52FD9585BD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2890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FFCBE9-29E5-4D8E-BF85-04197D2388B7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8B5E99-284B-45AB-8AE3-BC5CC500D2B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64310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87AAB49-686E-4BF0-AAFB-8C56AF656A90}" type="datetimeFigureOut">
              <a:rPr lang="en-US"/>
              <a:pPr>
                <a:defRPr/>
              </a:pPr>
              <a:t>4/10/2013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19B882CA-24D8-42D9-858D-32E5B7CAB95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Content Placeholder 2"/>
          <p:cNvSpPr>
            <a:spLocks noGrp="1"/>
          </p:cNvSpPr>
          <p:nvPr>
            <p:ph idx="1"/>
          </p:nvPr>
        </p:nvSpPr>
        <p:spPr>
          <a:xfrm>
            <a:off x="1066800" y="1447800"/>
            <a:ext cx="7620000" cy="4678363"/>
          </a:xfrm>
        </p:spPr>
        <p:txBody>
          <a:bodyPr/>
          <a:lstStyle/>
          <a:p>
            <a:pPr eaLnBrk="1" hangingPunct="1"/>
            <a:r>
              <a:rPr lang="en-US" sz="2800" smtClean="0"/>
              <a:t>Goals:  </a:t>
            </a:r>
          </a:p>
          <a:p>
            <a:pPr lvl="1" eaLnBrk="1" hangingPunct="1"/>
            <a:r>
              <a:rPr lang="en-US" sz="2400" smtClean="0"/>
              <a:t>Science coordination</a:t>
            </a:r>
          </a:p>
          <a:p>
            <a:pPr lvl="1" eaLnBrk="1" hangingPunct="1"/>
            <a:r>
              <a:rPr lang="en-US" sz="2400" smtClean="0"/>
              <a:t>Strengthen evidence base</a:t>
            </a:r>
          </a:p>
          <a:p>
            <a:pPr lvl="1" eaLnBrk="1" hangingPunct="1"/>
            <a:r>
              <a:rPr lang="en-US" sz="2400" smtClean="0"/>
              <a:t>Linkages / integration:</a:t>
            </a:r>
          </a:p>
          <a:p>
            <a:pPr lvl="2" eaLnBrk="1" hangingPunct="1"/>
            <a:r>
              <a:rPr lang="en-US" sz="2000" smtClean="0"/>
              <a:t>Across N-projects</a:t>
            </a:r>
          </a:p>
          <a:p>
            <a:pPr lvl="2" eaLnBrk="1" hangingPunct="1"/>
            <a:r>
              <a:rPr lang="en-US" sz="2000" smtClean="0"/>
              <a:t>Across disciplines</a:t>
            </a:r>
          </a:p>
          <a:p>
            <a:pPr lvl="2" eaLnBrk="1" hangingPunct="1"/>
            <a:r>
              <a:rPr lang="en-US" sz="2000" smtClean="0"/>
              <a:t>Across scales</a:t>
            </a:r>
          </a:p>
          <a:p>
            <a:pPr eaLnBrk="1" hangingPunct="1"/>
            <a:r>
              <a:rPr lang="en-US" sz="2800" smtClean="0"/>
              <a:t>Development Pathways framework</a:t>
            </a:r>
          </a:p>
        </p:txBody>
      </p:sp>
      <p:sp>
        <p:nvSpPr>
          <p:cNvPr id="2051" name="TextBox 2"/>
          <p:cNvSpPr txBox="1">
            <a:spLocks noChangeArrowheads="1"/>
          </p:cNvSpPr>
          <p:nvPr/>
        </p:nvSpPr>
        <p:spPr bwMode="auto">
          <a:xfrm>
            <a:off x="1524000" y="457200"/>
            <a:ext cx="5581650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42900" indent="-3429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lvl="1" algn="ctr" eaLnBrk="1" hangingPunct="1"/>
            <a:r>
              <a:rPr lang="en-US" sz="3600" b="1">
                <a:solidFill>
                  <a:srgbClr val="FF0000"/>
                </a:solidFill>
              </a:rPr>
              <a:t>NBDC Science Integration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1752600" y="1905000"/>
            <a:ext cx="609600" cy="6096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7391400" y="1981200"/>
            <a:ext cx="762000" cy="609600"/>
          </a:xfrm>
          <a:prstGeom prst="rect">
            <a:avLst/>
          </a:prstGeom>
          <a:noFill/>
          <a:ln w="50800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4400" b="1" dirty="0">
                <a:solidFill>
                  <a:schemeClr val="tx1"/>
                </a:solidFill>
              </a:rPr>
              <a:t>X</a:t>
            </a:r>
          </a:p>
        </p:txBody>
      </p:sp>
      <p:sp>
        <p:nvSpPr>
          <p:cNvPr id="6" name="Right Arrow 5"/>
          <p:cNvSpPr/>
          <p:nvPr/>
        </p:nvSpPr>
        <p:spPr>
          <a:xfrm>
            <a:off x="3505200" y="2133600"/>
            <a:ext cx="2971800" cy="304800"/>
          </a:xfrm>
          <a:prstGeom prst="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077" name="TextBox 6"/>
          <p:cNvSpPr txBox="1">
            <a:spLocks noChangeArrowheads="1"/>
          </p:cNvSpPr>
          <p:nvPr/>
        </p:nvSpPr>
        <p:spPr bwMode="auto">
          <a:xfrm rot="-5400000">
            <a:off x="338138" y="2978150"/>
            <a:ext cx="68580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en-US"/>
              <a:t>Site</a:t>
            </a:r>
          </a:p>
        </p:txBody>
      </p:sp>
      <p:sp>
        <p:nvSpPr>
          <p:cNvPr id="3078" name="TextBox 8"/>
          <p:cNvSpPr txBox="1">
            <a:spLocks noChangeArrowheads="1"/>
          </p:cNvSpPr>
          <p:nvPr/>
        </p:nvSpPr>
        <p:spPr bwMode="auto">
          <a:xfrm rot="-5400000">
            <a:off x="70644" y="5301456"/>
            <a:ext cx="1219200" cy="5222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en-US" sz="2800" b="1"/>
              <a:t>Basin</a:t>
            </a:r>
          </a:p>
        </p:txBody>
      </p:sp>
      <p:cxnSp>
        <p:nvCxnSpPr>
          <p:cNvPr id="3079" name="Straight Connector 10"/>
          <p:cNvCxnSpPr>
            <a:cxnSpLocks noChangeShapeType="1"/>
          </p:cNvCxnSpPr>
          <p:nvPr/>
        </p:nvCxnSpPr>
        <p:spPr bwMode="auto">
          <a:xfrm>
            <a:off x="3200400" y="1295400"/>
            <a:ext cx="0" cy="5029200"/>
          </a:xfrm>
          <a:prstGeom prst="line">
            <a:avLst/>
          </a:prstGeom>
          <a:noFill/>
          <a:ln w="34925" algn="ctr">
            <a:solidFill>
              <a:srgbClr val="4A7EBB"/>
            </a:solidFill>
            <a:prstDash val="lgDash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080" name="Straight Connector 11"/>
          <p:cNvCxnSpPr>
            <a:cxnSpLocks noChangeShapeType="1"/>
          </p:cNvCxnSpPr>
          <p:nvPr/>
        </p:nvCxnSpPr>
        <p:spPr bwMode="auto">
          <a:xfrm>
            <a:off x="6858000" y="1295400"/>
            <a:ext cx="0" cy="5029200"/>
          </a:xfrm>
          <a:prstGeom prst="line">
            <a:avLst/>
          </a:prstGeom>
          <a:noFill/>
          <a:ln w="34925" algn="ctr">
            <a:solidFill>
              <a:srgbClr val="4A7EBB"/>
            </a:solidFill>
            <a:prstDash val="lgDash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3081" name="Straight Connector 9"/>
          <p:cNvCxnSpPr>
            <a:cxnSpLocks noChangeShapeType="1"/>
          </p:cNvCxnSpPr>
          <p:nvPr/>
        </p:nvCxnSpPr>
        <p:spPr bwMode="auto">
          <a:xfrm flipH="1">
            <a:off x="1447800" y="2819400"/>
            <a:ext cx="7239000" cy="0"/>
          </a:xfrm>
          <a:prstGeom prst="line">
            <a:avLst/>
          </a:prstGeom>
          <a:noFill/>
          <a:ln w="34925" algn="ctr">
            <a:solidFill>
              <a:srgbClr val="4A7EBB"/>
            </a:solidFill>
            <a:prstDash val="lgDash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082" name="TextBox 12"/>
          <p:cNvSpPr txBox="1">
            <a:spLocks noChangeArrowheads="1"/>
          </p:cNvSpPr>
          <p:nvPr/>
        </p:nvSpPr>
        <p:spPr bwMode="auto">
          <a:xfrm>
            <a:off x="3429000" y="1447800"/>
            <a:ext cx="304800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algn="ctr" eaLnBrk="1" hangingPunct="1"/>
            <a:r>
              <a:rPr lang="en-US"/>
              <a:t>Development Processes</a:t>
            </a:r>
          </a:p>
        </p:txBody>
      </p:sp>
      <p:sp>
        <p:nvSpPr>
          <p:cNvPr id="3083" name="TextBox 13"/>
          <p:cNvSpPr txBox="1">
            <a:spLocks noChangeArrowheads="1"/>
          </p:cNvSpPr>
          <p:nvPr/>
        </p:nvSpPr>
        <p:spPr bwMode="auto">
          <a:xfrm>
            <a:off x="7010400" y="1447800"/>
            <a:ext cx="16002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algn="ctr" eaLnBrk="1" hangingPunct="1"/>
            <a:r>
              <a:rPr lang="en-US"/>
              <a:t>Target State(s)</a:t>
            </a:r>
          </a:p>
        </p:txBody>
      </p:sp>
      <p:sp>
        <p:nvSpPr>
          <p:cNvPr id="3084" name="TextBox 14"/>
          <p:cNvSpPr txBox="1">
            <a:spLocks noChangeArrowheads="1"/>
          </p:cNvSpPr>
          <p:nvPr/>
        </p:nvSpPr>
        <p:spPr bwMode="auto">
          <a:xfrm>
            <a:off x="1371600" y="1447800"/>
            <a:ext cx="15240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algn="ctr" eaLnBrk="1" hangingPunct="1"/>
            <a:r>
              <a:rPr lang="en-US"/>
              <a:t>Current State</a:t>
            </a:r>
          </a:p>
        </p:txBody>
      </p:sp>
      <p:cxnSp>
        <p:nvCxnSpPr>
          <p:cNvPr id="14" name="Straight Arrow Connector 13"/>
          <p:cNvCxnSpPr/>
          <p:nvPr/>
        </p:nvCxnSpPr>
        <p:spPr>
          <a:xfrm>
            <a:off x="681038" y="3657600"/>
            <a:ext cx="0" cy="1447800"/>
          </a:xfrm>
          <a:prstGeom prst="straightConnector1">
            <a:avLst/>
          </a:prstGeom>
          <a:ln w="508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ounded Rectangle 1"/>
          <p:cNvSpPr/>
          <p:nvPr/>
        </p:nvSpPr>
        <p:spPr>
          <a:xfrm>
            <a:off x="1371600" y="3276600"/>
            <a:ext cx="1676400" cy="2743200"/>
          </a:xfrm>
          <a:prstGeom prst="roundRect">
            <a:avLst/>
          </a:prstGeom>
          <a:solidFill>
            <a:srgbClr val="FFFF0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</a:rPr>
              <a:t>The way things are now (or have been): biophysically, economically, etc.</a:t>
            </a:r>
          </a:p>
        </p:txBody>
      </p:sp>
      <p:sp>
        <p:nvSpPr>
          <p:cNvPr id="16" name="Rounded Rectangle 15"/>
          <p:cNvSpPr/>
          <p:nvPr/>
        </p:nvSpPr>
        <p:spPr>
          <a:xfrm>
            <a:off x="7010400" y="3286125"/>
            <a:ext cx="1676400" cy="2743200"/>
          </a:xfrm>
          <a:prstGeom prst="roundRect">
            <a:avLst/>
          </a:prstGeom>
          <a:solidFill>
            <a:srgbClr val="FFFF0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</a:rPr>
              <a:t>Some ideas about the way that things could be: identifying ‘target’ conditions</a:t>
            </a:r>
          </a:p>
        </p:txBody>
      </p:sp>
      <p:sp>
        <p:nvSpPr>
          <p:cNvPr id="17" name="Rounded Rectangle 16"/>
          <p:cNvSpPr/>
          <p:nvPr/>
        </p:nvSpPr>
        <p:spPr>
          <a:xfrm>
            <a:off x="3657600" y="3286125"/>
            <a:ext cx="2667000" cy="2743200"/>
          </a:xfrm>
          <a:prstGeom prst="roundRect">
            <a:avLst/>
          </a:prstGeom>
          <a:solidFill>
            <a:srgbClr val="FFFF00">
              <a:alpha val="50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</a:rPr>
              <a:t>Improving processes for moving from the way things are to the way things could be: transition processes, facilitating change</a:t>
            </a:r>
          </a:p>
        </p:txBody>
      </p:sp>
      <p:sp>
        <p:nvSpPr>
          <p:cNvPr id="3089" name="TextBox 15"/>
          <p:cNvSpPr txBox="1">
            <a:spLocks noChangeArrowheads="1"/>
          </p:cNvSpPr>
          <p:nvPr/>
        </p:nvSpPr>
        <p:spPr bwMode="auto">
          <a:xfrm>
            <a:off x="1905000" y="219075"/>
            <a:ext cx="548640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algn="ctr" eaLnBrk="1" hangingPunct="1"/>
            <a:r>
              <a:rPr lang="en-US" sz="2800" b="1"/>
              <a:t>Development Pathways Framework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Box 1"/>
          <p:cNvSpPr txBox="1">
            <a:spLocks noChangeArrowheads="1"/>
          </p:cNvSpPr>
          <p:nvPr/>
        </p:nvSpPr>
        <p:spPr bwMode="auto">
          <a:xfrm>
            <a:off x="1905000" y="2667000"/>
            <a:ext cx="5410200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en-US"/>
              <a:t>Insert slide of completed framework here</a:t>
            </a:r>
          </a:p>
        </p:txBody>
      </p:sp>
      <p:pic>
        <p:nvPicPr>
          <p:cNvPr id="4099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00" y="1289050"/>
            <a:ext cx="8839200" cy="3663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100" name="TextBox 15"/>
          <p:cNvSpPr txBox="1">
            <a:spLocks noChangeArrowheads="1"/>
          </p:cNvSpPr>
          <p:nvPr/>
        </p:nvSpPr>
        <p:spPr bwMode="auto">
          <a:xfrm>
            <a:off x="1905000" y="219075"/>
            <a:ext cx="548640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algn="ctr" eaLnBrk="1" hangingPunct="1"/>
            <a:r>
              <a:rPr lang="en-US" sz="2800" b="1"/>
              <a:t>Development Pathways Framework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Content Placeholder 2"/>
          <p:cNvSpPr>
            <a:spLocks noGrp="1"/>
          </p:cNvSpPr>
          <p:nvPr>
            <p:ph idx="1"/>
          </p:nvPr>
        </p:nvSpPr>
        <p:spPr>
          <a:xfrm>
            <a:off x="762000" y="914400"/>
            <a:ext cx="7924800" cy="5211763"/>
          </a:xfrm>
        </p:spPr>
        <p:txBody>
          <a:bodyPr/>
          <a:lstStyle/>
          <a:p>
            <a:pPr eaLnBrk="1" hangingPunct="1"/>
            <a:r>
              <a:rPr lang="en-US" sz="2400" smtClean="0"/>
              <a:t>Each element represents a contribution</a:t>
            </a:r>
          </a:p>
          <a:p>
            <a:pPr eaLnBrk="1" hangingPunct="1"/>
            <a:r>
              <a:rPr lang="en-US" sz="2400" smtClean="0"/>
              <a:t>Existing linkages indicated</a:t>
            </a:r>
          </a:p>
          <a:p>
            <a:pPr eaLnBrk="1" hangingPunct="1"/>
            <a:r>
              <a:rPr lang="en-US" sz="2400" smtClean="0"/>
              <a:t>Depth of element  = scale</a:t>
            </a:r>
          </a:p>
          <a:p>
            <a:pPr eaLnBrk="1" hangingPunct="1"/>
            <a:r>
              <a:rPr lang="en-US" sz="2400" smtClean="0"/>
              <a:t>Color coding:</a:t>
            </a:r>
          </a:p>
          <a:p>
            <a:pPr lvl="1" eaLnBrk="1" hangingPunct="1"/>
            <a:r>
              <a:rPr lang="en-US" sz="2400" b="1" smtClean="0">
                <a:solidFill>
                  <a:srgbClr val="FFC000"/>
                </a:solidFill>
              </a:rPr>
              <a:t>Socioeconomic</a:t>
            </a:r>
          </a:p>
          <a:p>
            <a:pPr lvl="1" eaLnBrk="1" hangingPunct="1"/>
            <a:r>
              <a:rPr lang="en-US" sz="2400" b="1" smtClean="0">
                <a:solidFill>
                  <a:schemeClr val="accent1"/>
                </a:solidFill>
              </a:rPr>
              <a:t>Biophysical</a:t>
            </a:r>
          </a:p>
          <a:p>
            <a:pPr lvl="1" eaLnBrk="1" hangingPunct="1"/>
            <a:r>
              <a:rPr lang="en-US" sz="2400" b="1" smtClean="0"/>
              <a:t>Mixed/neither</a:t>
            </a:r>
          </a:p>
          <a:p>
            <a:pPr eaLnBrk="1" hangingPunct="1"/>
            <a:r>
              <a:rPr lang="en-US" sz="2400" smtClean="0"/>
              <a:t>Some activities repeated in multiple categories</a:t>
            </a:r>
          </a:p>
          <a:p>
            <a:pPr eaLnBrk="1" hangingPunct="1"/>
            <a:r>
              <a:rPr lang="en-US" sz="2400" smtClean="0"/>
              <a:t>Sites indicated on top line in </a:t>
            </a:r>
            <a:r>
              <a:rPr lang="en-US" sz="2400" b="1" smtClean="0"/>
              <a:t>bold</a:t>
            </a:r>
          </a:p>
          <a:p>
            <a:pPr eaLnBrk="1" hangingPunct="1"/>
            <a:r>
              <a:rPr lang="en-US" sz="2400" smtClean="0"/>
              <a:t>N-project attribution in parentheses (N*)</a:t>
            </a:r>
          </a:p>
        </p:txBody>
      </p:sp>
      <p:sp>
        <p:nvSpPr>
          <p:cNvPr id="5123" name="TextBox 7"/>
          <p:cNvSpPr txBox="1">
            <a:spLocks noChangeArrowheads="1"/>
          </p:cNvSpPr>
          <p:nvPr/>
        </p:nvSpPr>
        <p:spPr bwMode="auto">
          <a:xfrm>
            <a:off x="533400" y="152400"/>
            <a:ext cx="7772400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42900" indent="-3429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lvl="1" algn="ctr" eaLnBrk="1" hangingPunct="1"/>
            <a:r>
              <a:rPr lang="en-US" sz="3600" b="1"/>
              <a:t>A few comments on the framework:</a:t>
            </a:r>
          </a:p>
        </p:txBody>
      </p:sp>
      <p:sp>
        <p:nvSpPr>
          <p:cNvPr id="3" name="Rounded Rectangle 2"/>
          <p:cNvSpPr/>
          <p:nvPr/>
        </p:nvSpPr>
        <p:spPr>
          <a:xfrm>
            <a:off x="1752600" y="5715000"/>
            <a:ext cx="2057400" cy="76200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</a:rPr>
              <a:t>NBDC output / tool</a:t>
            </a:r>
          </a:p>
        </p:txBody>
      </p:sp>
      <p:sp>
        <p:nvSpPr>
          <p:cNvPr id="10" name="Rounded Rectangle 9"/>
          <p:cNvSpPr/>
          <p:nvPr/>
        </p:nvSpPr>
        <p:spPr>
          <a:xfrm>
            <a:off x="4419600" y="5715000"/>
            <a:ext cx="2057400" cy="762000"/>
          </a:xfrm>
          <a:prstGeom prst="roundRect">
            <a:avLst/>
          </a:prstGeom>
          <a:noFill/>
          <a:ln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</a:rPr>
              <a:t>External data/tool linked to NBDC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Content Placeholder 2"/>
          <p:cNvSpPr>
            <a:spLocks noGrp="1"/>
          </p:cNvSpPr>
          <p:nvPr>
            <p:ph idx="1"/>
          </p:nvPr>
        </p:nvSpPr>
        <p:spPr>
          <a:xfrm>
            <a:off x="762000" y="1524000"/>
            <a:ext cx="7924800" cy="4602163"/>
          </a:xfrm>
        </p:spPr>
        <p:txBody>
          <a:bodyPr/>
          <a:lstStyle/>
          <a:p>
            <a:pPr eaLnBrk="1" hangingPunct="1"/>
            <a:r>
              <a:rPr lang="en-US" sz="2800" smtClean="0"/>
              <a:t>Using framework, want to identify:</a:t>
            </a:r>
          </a:p>
          <a:p>
            <a:pPr lvl="1" eaLnBrk="1" hangingPunct="1"/>
            <a:r>
              <a:rPr lang="en-US" sz="2400" smtClean="0">
                <a:solidFill>
                  <a:srgbClr val="FF0000"/>
                </a:solidFill>
              </a:rPr>
              <a:t>‘Quick and Easy’outputs</a:t>
            </a:r>
          </a:p>
          <a:p>
            <a:pPr lvl="2" eaLnBrk="1" hangingPunct="1"/>
            <a:r>
              <a:rPr lang="en-US" sz="2000" smtClean="0"/>
              <a:t>Clusters of contributions</a:t>
            </a:r>
          </a:p>
          <a:p>
            <a:pPr lvl="2" eaLnBrk="1" hangingPunct="1"/>
            <a:r>
              <a:rPr lang="en-US" sz="2000" smtClean="0"/>
              <a:t>Areas for cooperation to build evidence base:  </a:t>
            </a:r>
            <a:r>
              <a:rPr lang="en-US" sz="2000" u="sng" smtClean="0"/>
              <a:t>papers</a:t>
            </a:r>
            <a:r>
              <a:rPr lang="en-US" sz="2000" smtClean="0"/>
              <a:t>!</a:t>
            </a:r>
          </a:p>
          <a:p>
            <a:pPr lvl="2" eaLnBrk="1" hangingPunct="1"/>
            <a:r>
              <a:rPr lang="en-US" sz="2000" smtClean="0"/>
              <a:t>Feeding into ‘key messages’ narratives</a:t>
            </a:r>
          </a:p>
          <a:p>
            <a:pPr lvl="1" eaLnBrk="1" hangingPunct="1"/>
            <a:r>
              <a:rPr lang="en-US" sz="2400" smtClean="0">
                <a:solidFill>
                  <a:srgbClr val="FF0000"/>
                </a:solidFill>
              </a:rPr>
              <a:t>High-Value / High-Effort research opps</a:t>
            </a:r>
          </a:p>
          <a:p>
            <a:pPr lvl="2" eaLnBrk="1" hangingPunct="1"/>
            <a:r>
              <a:rPr lang="en-US" sz="2000" smtClean="0"/>
              <a:t>Vital ‘gaps’ to fill?</a:t>
            </a:r>
          </a:p>
          <a:p>
            <a:pPr lvl="2" eaLnBrk="1" hangingPunct="1"/>
            <a:r>
              <a:rPr lang="en-US" sz="2000" smtClean="0"/>
              <a:t>Areas for follow-on research</a:t>
            </a:r>
          </a:p>
          <a:p>
            <a:pPr eaLnBrk="1" hangingPunct="1"/>
            <a:r>
              <a:rPr lang="en-US" sz="2800" smtClean="0"/>
              <a:t>If possible, identify specific outputs, timelines, responsible parties</a:t>
            </a:r>
          </a:p>
        </p:txBody>
      </p:sp>
      <p:sp>
        <p:nvSpPr>
          <p:cNvPr id="6147" name="TextBox 7"/>
          <p:cNvSpPr txBox="1">
            <a:spLocks noChangeArrowheads="1"/>
          </p:cNvSpPr>
          <p:nvPr/>
        </p:nvSpPr>
        <p:spPr bwMode="auto">
          <a:xfrm>
            <a:off x="1524000" y="457200"/>
            <a:ext cx="5581650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42900" indent="-3429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lvl="1" algn="ctr" eaLnBrk="1" hangingPunct="1"/>
            <a:r>
              <a:rPr lang="en-US" sz="3600" b="1">
                <a:solidFill>
                  <a:srgbClr val="FF0000"/>
                </a:solidFill>
              </a:rPr>
              <a:t>For today…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Box 4"/>
          <p:cNvSpPr txBox="1">
            <a:spLocks noChangeArrowheads="1"/>
          </p:cNvSpPr>
          <p:nvPr/>
        </p:nvSpPr>
        <p:spPr bwMode="auto">
          <a:xfrm>
            <a:off x="533400" y="4343400"/>
            <a:ext cx="3886200" cy="203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57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102870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>
              <a:buFont typeface="Arial" charset="0"/>
              <a:buChar char="•"/>
            </a:pPr>
            <a:r>
              <a:rPr lang="en-US" b="1">
                <a:solidFill>
                  <a:srgbClr val="FF0000"/>
                </a:solidFill>
              </a:rPr>
              <a:t>Quick and Easy outputs</a:t>
            </a:r>
          </a:p>
          <a:p>
            <a:pPr eaLnBrk="1" hangingPunct="1">
              <a:buFont typeface="Arial" charset="0"/>
              <a:buChar char="•"/>
            </a:pPr>
            <a:r>
              <a:rPr lang="en-US"/>
              <a:t>Minimize extraneous activities:</a:t>
            </a:r>
          </a:p>
          <a:p>
            <a:pPr lvl="1" eaLnBrk="1" hangingPunct="1">
              <a:buFont typeface="Arial" charset="0"/>
              <a:buChar char="•"/>
            </a:pPr>
            <a:r>
              <a:rPr lang="en-US"/>
              <a:t>OLM/milestone/work plan revisions?</a:t>
            </a:r>
          </a:p>
          <a:p>
            <a:pPr lvl="1" eaLnBrk="1" hangingPunct="1">
              <a:buFont typeface="Arial" charset="0"/>
              <a:buChar char="•"/>
            </a:pPr>
            <a:r>
              <a:rPr lang="en-US"/>
              <a:t>Budgets?</a:t>
            </a:r>
          </a:p>
          <a:p>
            <a:pPr eaLnBrk="1" hangingPunct="1">
              <a:buFont typeface="Arial" charset="0"/>
              <a:buChar char="•"/>
            </a:pPr>
            <a:r>
              <a:rPr lang="en-US"/>
              <a:t>Needed: clear definition of project outputs, following any revisions</a:t>
            </a:r>
          </a:p>
        </p:txBody>
      </p:sp>
      <p:sp>
        <p:nvSpPr>
          <p:cNvPr id="7171" name="TextBox 5"/>
          <p:cNvSpPr txBox="1">
            <a:spLocks noChangeArrowheads="1"/>
          </p:cNvSpPr>
          <p:nvPr/>
        </p:nvSpPr>
        <p:spPr bwMode="auto">
          <a:xfrm>
            <a:off x="4876800" y="4343400"/>
            <a:ext cx="3810000" cy="1754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57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>
              <a:buFont typeface="Arial" charset="0"/>
              <a:buChar char="•"/>
            </a:pPr>
            <a:r>
              <a:rPr lang="en-US" b="1">
                <a:solidFill>
                  <a:srgbClr val="FF0000"/>
                </a:solidFill>
              </a:rPr>
              <a:t>High-Value / High-Effort research</a:t>
            </a:r>
          </a:p>
          <a:p>
            <a:pPr eaLnBrk="1" hangingPunct="1">
              <a:buFont typeface="Arial" charset="0"/>
              <a:buChar char="•"/>
            </a:pPr>
            <a:r>
              <a:rPr lang="en-US"/>
              <a:t>Focus on packaging NBDC elements for proposals</a:t>
            </a:r>
          </a:p>
          <a:p>
            <a:pPr eaLnBrk="1" hangingPunct="1">
              <a:buFont typeface="Arial" charset="0"/>
              <a:buChar char="•"/>
            </a:pPr>
            <a:r>
              <a:rPr lang="en-US"/>
              <a:t>Need specifics (outputs, timelines) on “handles” for follow-on funding sources</a:t>
            </a:r>
          </a:p>
        </p:txBody>
      </p:sp>
      <p:sp>
        <p:nvSpPr>
          <p:cNvPr id="7172" name="TextBox 2"/>
          <p:cNvSpPr txBox="1">
            <a:spLocks noChangeArrowheads="1"/>
          </p:cNvSpPr>
          <p:nvPr/>
        </p:nvSpPr>
        <p:spPr bwMode="auto">
          <a:xfrm>
            <a:off x="1524000" y="344488"/>
            <a:ext cx="5581650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42900" indent="-3429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lvl="1" algn="ctr" eaLnBrk="1" hangingPunct="1"/>
            <a:r>
              <a:rPr lang="en-US" sz="3600" b="1">
                <a:solidFill>
                  <a:srgbClr val="FF0000"/>
                </a:solidFill>
              </a:rPr>
              <a:t>What are we aiming for?</a:t>
            </a:r>
          </a:p>
        </p:txBody>
      </p:sp>
      <p:sp>
        <p:nvSpPr>
          <p:cNvPr id="6" name="Oval 5"/>
          <p:cNvSpPr/>
          <p:nvPr/>
        </p:nvSpPr>
        <p:spPr>
          <a:xfrm>
            <a:off x="2362200" y="1504950"/>
            <a:ext cx="2590800" cy="2533650"/>
          </a:xfrm>
          <a:prstGeom prst="ellipse">
            <a:avLst/>
          </a:prstGeom>
          <a:solidFill>
            <a:srgbClr val="00B050">
              <a:alpha val="25000"/>
            </a:srgbClr>
          </a:solidFill>
          <a:ln w="12700">
            <a:solidFill>
              <a:schemeClr val="tx1"/>
            </a:solidFill>
          </a:ln>
          <a:effectLst>
            <a:outerShdw blurRad="50800" dist="50800" dir="5400000" algn="ctr" rotWithShape="0">
              <a:srgbClr val="000000">
                <a:alpha val="5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3657600" y="1524000"/>
            <a:ext cx="2590800" cy="2533650"/>
          </a:xfrm>
          <a:prstGeom prst="ellipse">
            <a:avLst/>
          </a:prstGeom>
          <a:solidFill>
            <a:srgbClr val="FFFF00">
              <a:alpha val="30000"/>
            </a:srgbClr>
          </a:solidFill>
          <a:ln w="12700">
            <a:solidFill>
              <a:schemeClr val="tx1"/>
            </a:solidFill>
          </a:ln>
          <a:effectLst>
            <a:outerShdw blurRad="50800" dist="50800" dir="5400000" algn="ctr" rotWithShape="0">
              <a:srgbClr val="000000">
                <a:alpha val="5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7175" name="TextBox 11"/>
          <p:cNvSpPr txBox="1">
            <a:spLocks noChangeArrowheads="1"/>
          </p:cNvSpPr>
          <p:nvPr/>
        </p:nvSpPr>
        <p:spPr bwMode="auto">
          <a:xfrm>
            <a:off x="762000" y="1371600"/>
            <a:ext cx="1905000" cy="830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42900" indent="-3429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lvl="1" eaLnBrk="1" hangingPunct="1"/>
            <a:r>
              <a:rPr lang="en-US" sz="2400" b="1"/>
              <a:t>NBDC Outputs</a:t>
            </a:r>
          </a:p>
        </p:txBody>
      </p:sp>
      <p:sp>
        <p:nvSpPr>
          <p:cNvPr id="7176" name="TextBox 12"/>
          <p:cNvSpPr txBox="1">
            <a:spLocks noChangeArrowheads="1"/>
          </p:cNvSpPr>
          <p:nvPr/>
        </p:nvSpPr>
        <p:spPr bwMode="auto">
          <a:xfrm>
            <a:off x="5791200" y="1371600"/>
            <a:ext cx="1905000" cy="1200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42900" indent="-3429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lvl="1" eaLnBrk="1" hangingPunct="1"/>
            <a:r>
              <a:rPr lang="en-US" sz="2400" b="1"/>
              <a:t>Future Research Opps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1331</TotalTime>
  <Words>275</Words>
  <Application>Microsoft Office PowerPoint</Application>
  <PresentationFormat>On-screen Show (4:3)</PresentationFormat>
  <Paragraphs>55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Calibri</vt:lpstr>
      <vt:lpstr>Arial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ILRI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Ritzema, Randall (IWMI)</dc:creator>
  <cp:lastModifiedBy>Ritzema, Randall (IWMI)</cp:lastModifiedBy>
  <cp:revision>116</cp:revision>
  <cp:lastPrinted>2013-03-18T06:16:25Z</cp:lastPrinted>
  <dcterms:created xsi:type="dcterms:W3CDTF">2013-03-18T03:43:25Z</dcterms:created>
  <dcterms:modified xsi:type="dcterms:W3CDTF">2013-04-10T05:37:10Z</dcterms:modified>
</cp:coreProperties>
</file>

<file path=docProps/thumbnail.jpeg>
</file>